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54" r:id="rId1"/>
  </p:sldMasterIdLst>
  <p:notesMasterIdLst>
    <p:notesMasterId r:id="rId27"/>
  </p:notesMasterIdLst>
  <p:handoutMasterIdLst>
    <p:handoutMasterId r:id="rId28"/>
  </p:handoutMasterIdLst>
  <p:sldIdLst>
    <p:sldId id="256" r:id="rId2"/>
    <p:sldId id="257" r:id="rId3"/>
    <p:sldId id="259" r:id="rId4"/>
    <p:sldId id="258" r:id="rId5"/>
    <p:sldId id="261" r:id="rId6"/>
    <p:sldId id="263" r:id="rId7"/>
    <p:sldId id="266" r:id="rId8"/>
    <p:sldId id="267" r:id="rId9"/>
    <p:sldId id="268" r:id="rId10"/>
    <p:sldId id="269" r:id="rId11"/>
    <p:sldId id="270" r:id="rId12"/>
    <p:sldId id="271" r:id="rId13"/>
    <p:sldId id="279" r:id="rId14"/>
    <p:sldId id="281" r:id="rId15"/>
    <p:sldId id="286" r:id="rId16"/>
    <p:sldId id="287" r:id="rId17"/>
    <p:sldId id="288" r:id="rId18"/>
    <p:sldId id="289" r:id="rId19"/>
    <p:sldId id="290" r:id="rId20"/>
    <p:sldId id="291" r:id="rId21"/>
    <p:sldId id="292" r:id="rId22"/>
    <p:sldId id="293" r:id="rId23"/>
    <p:sldId id="294" r:id="rId24"/>
    <p:sldId id="298" r:id="rId25"/>
    <p:sldId id="299" r:id="rId26"/>
  </p:sldIdLst>
  <p:sldSz cx="12192000" cy="6858000"/>
  <p:notesSz cx="7023100" cy="93091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atarina Bugariu" initials="KB" lastIdx="1" clrIdx="0">
    <p:extLst>
      <p:ext uri="{19B8F6BF-5375-455C-9EA6-DF929625EA0E}">
        <p15:presenceInfo xmlns:p15="http://schemas.microsoft.com/office/powerpoint/2012/main" userId="S-1-5-21-617823105-679436783-1847928074-32230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C7F0"/>
    <a:srgbClr val="CCFFFF"/>
    <a:srgbClr val="C1DDDC"/>
    <a:srgbClr val="2C8698"/>
    <a:srgbClr val="10A0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15" autoAdjust="0"/>
    <p:restoredTop sz="89767" autoAdjust="0"/>
  </p:normalViewPr>
  <p:slideViewPr>
    <p:cSldViewPr snapToGrid="0">
      <p:cViewPr varScale="1">
        <p:scale>
          <a:sx n="57" d="100"/>
          <a:sy n="57" d="100"/>
        </p:scale>
        <p:origin x="102" y="720"/>
      </p:cViewPr>
      <p:guideLst/>
    </p:cSldViewPr>
  </p:slideViewPr>
  <p:outlineViewPr>
    <p:cViewPr>
      <p:scale>
        <a:sx n="33" d="100"/>
        <a:sy n="33" d="100"/>
      </p:scale>
      <p:origin x="0" y="-10872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4380"/>
    </p:cViewPr>
  </p:sorterViewPr>
  <p:notesViewPr>
    <p:cSldViewPr snapToGrid="0">
      <p:cViewPr varScale="1">
        <p:scale>
          <a:sx n="69" d="100"/>
          <a:sy n="69" d="100"/>
        </p:scale>
        <p:origin x="2748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3F049790-B8CB-4166-9A8C-05D42BCE52E1}" type="datetimeFigureOut">
              <a:rPr lang="en-US" smtClean="0"/>
              <a:t>8/28/2018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E2176496-CBD3-4B48-A263-9DC8EF4107B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11641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C16A8731-E78E-4B14-8C6C-61A85AEEC821}" type="datetimeFigureOut">
              <a:rPr lang="en-US" smtClean="0"/>
              <a:t>8/28/2018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80004"/>
            <a:ext cx="5618480" cy="3665458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8B7D84E5-02FF-4521-AA24-0ADB0BFBCCF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42511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7D84E5-02FF-4521-AA24-0ADB0BFBCCF6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781511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7D84E5-02FF-4521-AA24-0ADB0BFBCCF6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963250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7D84E5-02FF-4521-AA24-0ADB0BFBCCF6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279100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7D84E5-02FF-4521-AA24-0ADB0BFBCCF6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92102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7D84E5-02FF-4521-AA24-0ADB0BFBCCF6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691930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Inadequate knowledge of policies or governing regulations.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“I didn’t know that”</a:t>
            </a:r>
          </a:p>
          <a:p>
            <a:pPr lvl="0"/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Inadequate segregations of duties.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“We trust ‘A’ who does all of those things”.</a:t>
            </a:r>
          </a:p>
          <a:p>
            <a:pPr lvl="0"/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Inappropriate access to assets.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Shared passwords, cash not secured…</a:t>
            </a:r>
          </a:p>
          <a:p>
            <a:pPr lvl="0"/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 over substance.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“You mean I’m supposed to do something besides initial/sign it?”</a:t>
            </a:r>
          </a:p>
          <a:p>
            <a:pPr lvl="0"/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Control override.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“I know that’s the policy, but we do it this way.” “Just get it done, I don’t care how!”</a:t>
            </a:r>
          </a:p>
          <a:p>
            <a:pPr lvl="0"/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Inherent limitations.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People are people and make mistakes. You cannot foresee or eliminate all risk.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7D84E5-02FF-4521-AA24-0ADB0BFBCCF6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532998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7D84E5-02FF-4521-AA24-0ADB0BFBCCF6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258877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7D84E5-02FF-4521-AA24-0ADB0BFBCCF6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77905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7D84E5-02FF-4521-AA24-0ADB0BFBCCF6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760580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7D84E5-02FF-4521-AA24-0ADB0BFBCCF6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871902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7D84E5-02FF-4521-AA24-0ADB0BFBCCF6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6169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7D84E5-02FF-4521-AA24-0ADB0BFBCCF6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482607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7D84E5-02FF-4521-AA24-0ADB0BFBCCF6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550673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7D84E5-02FF-4521-AA24-0ADB0BFBCCF6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94769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7D84E5-02FF-4521-AA24-0ADB0BFBCCF6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832244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7D84E5-02FF-4521-AA24-0ADB0BFBCCF6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18008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7D84E5-02FF-4521-AA24-0ADB0BFBCCF6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63663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7D84E5-02FF-4521-AA24-0ADB0BFBCCF6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82240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7D84E5-02FF-4521-AA24-0ADB0BFBCCF6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94286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7D84E5-02FF-4521-AA24-0ADB0BFBCCF6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72948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7D84E5-02FF-4521-AA24-0ADB0BFBCCF6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48184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7D84E5-02FF-4521-AA24-0ADB0BFBCCF6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406005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7D84E5-02FF-4521-AA24-0ADB0BFBCCF6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30240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3F103-BC34-4FE4-A40E-EDDEECFDA5D0}" type="datetimeFigureOut">
              <a:rPr lang="en-US" smtClean="0"/>
              <a:pPr/>
              <a:t>8/28/2018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46355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51C3-0FF4-47C4-B829-773ADF60F88C}" type="datetimeFigureOut">
              <a:rPr lang="en-US" smtClean="0"/>
              <a:t>8/28/2018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8309443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51C3-0FF4-47C4-B829-773ADF60F88C}" type="datetimeFigureOut">
              <a:rPr lang="en-US" smtClean="0"/>
              <a:t>8/28/2018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78618088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51C3-0FF4-47C4-B829-773ADF60F88C}" type="datetimeFigureOut">
              <a:rPr lang="en-US" smtClean="0"/>
              <a:t>8/28/2018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957695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51C3-0FF4-47C4-B829-773ADF60F88C}" type="datetimeFigureOut">
              <a:rPr lang="en-US" smtClean="0"/>
              <a:t>8/28/2018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7997633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51C3-0FF4-47C4-B829-773ADF60F88C}" type="datetimeFigureOut">
              <a:rPr lang="en-US" smtClean="0"/>
              <a:t>8/28/2018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5482633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6D93-FCAC-47E0-A2EE-787E62CA814C}" type="datetimeFigureOut">
              <a:rPr lang="en-US" smtClean="0"/>
              <a:t>8/28/2018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95084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879A6-0FD0-4734-A311-86BFCA472E6E}" type="datetimeFigureOut">
              <a:rPr lang="en-US" smtClean="0"/>
              <a:t>8/28/2018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12551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smtClean="0"/>
              <a:t>8/28/2018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43299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smtClean="0"/>
              <a:t>8/28/2018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48072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smtClean="0"/>
              <a:t>8/28/2018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09797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smtClean="0"/>
              <a:t>8/28/2018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23454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smtClean="0"/>
              <a:t>8/28/2018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
          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06329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smtClean="0"/>
              <a:t>8/28/2018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
           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26873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smtClean="0"/>
              <a:t>8/28/2018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18394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smtClean="0"/>
              <a:t>8/28/2018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18665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E451C3-0FF4-47C4-B829-773ADF60F88C}" type="datetimeFigureOut">
              <a:rPr lang="en-US" smtClean="0"/>
              <a:t>8/28/2018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70076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5" r:id="rId1"/>
    <p:sldLayoutId id="2147483756" r:id="rId2"/>
    <p:sldLayoutId id="2147483757" r:id="rId3"/>
    <p:sldLayoutId id="2147483758" r:id="rId4"/>
    <p:sldLayoutId id="2147483759" r:id="rId5"/>
    <p:sldLayoutId id="2147483760" r:id="rId6"/>
    <p:sldLayoutId id="2147483761" r:id="rId7"/>
    <p:sldLayoutId id="2147483762" r:id="rId8"/>
    <p:sldLayoutId id="2147483763" r:id="rId9"/>
    <p:sldLayoutId id="2147483764" r:id="rId10"/>
    <p:sldLayoutId id="2147483765" r:id="rId11"/>
    <p:sldLayoutId id="2147483766" r:id="rId12"/>
    <p:sldLayoutId id="2147483767" r:id="rId13"/>
    <p:sldLayoutId id="2147483768" r:id="rId14"/>
    <p:sldLayoutId id="2147483769" r:id="rId15"/>
    <p:sldLayoutId id="2147483770" r:id="rId1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56630" y="4833257"/>
            <a:ext cx="8825658" cy="1268122"/>
          </a:xfrm>
        </p:spPr>
        <p:txBody>
          <a:bodyPr>
            <a:normAutofit/>
          </a:bodyPr>
          <a:lstStyle/>
          <a:p>
            <a:r>
              <a:rPr lang="en-US" dirty="0" smtClean="0"/>
              <a:t>							</a:t>
            </a:r>
            <a:r>
              <a:rPr lang="en-US" dirty="0" smtClean="0">
                <a:solidFill>
                  <a:schemeClr val="tx1"/>
                </a:solidFill>
              </a:rPr>
              <a:t>Katarina Bugariu – Associate comptroller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														How To Session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August 10, 2018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1360714"/>
            <a:ext cx="7766936" cy="2690122"/>
          </a:xfrm>
        </p:spPr>
        <p:txBody>
          <a:bodyPr>
            <a:noAutofit/>
          </a:bodyPr>
          <a:lstStyle/>
          <a:p>
            <a:pPr algn="ctr"/>
            <a:r>
              <a:rPr lang="en-US" dirty="0" smtClean="0"/>
              <a:t>Internal Controls </a:t>
            </a:r>
            <a:br>
              <a:rPr lang="en-US" dirty="0" smtClean="0"/>
            </a:br>
            <a:r>
              <a:rPr lang="en-US" dirty="0" smtClean="0"/>
              <a:t>and </a:t>
            </a:r>
            <a:br>
              <a:rPr lang="en-US" dirty="0" smtClean="0"/>
            </a:br>
            <a:r>
              <a:rPr lang="en-US" dirty="0" smtClean="0"/>
              <a:t>Ethics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190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785258"/>
            <a:ext cx="8836780" cy="870856"/>
          </a:xfrm>
        </p:spPr>
        <p:txBody>
          <a:bodyPr>
            <a:normAutofit fontScale="92500"/>
          </a:bodyPr>
          <a:lstStyle/>
          <a:p>
            <a:r>
              <a:rPr lang="en-US" sz="3200" dirty="0">
                <a:solidFill>
                  <a:schemeClr val="tx1"/>
                </a:solidFill>
              </a:rPr>
              <a:t>Controls can either be preventive or </a:t>
            </a:r>
            <a:r>
              <a:rPr lang="en-US" sz="3200" dirty="0" smtClean="0">
                <a:solidFill>
                  <a:schemeClr val="tx1"/>
                </a:solidFill>
              </a:rPr>
              <a:t>detective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Internal Controls</a:t>
            </a:r>
            <a:br>
              <a:rPr lang="en-US" dirty="0" smtClean="0"/>
            </a:b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81516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76725" y="1219200"/>
            <a:ext cx="9513046" cy="5083629"/>
          </a:xfrm>
        </p:spPr>
        <p:txBody>
          <a:bodyPr>
            <a:normAutofit/>
          </a:bodyPr>
          <a:lstStyle/>
          <a:p>
            <a:pPr lvl="0"/>
            <a:r>
              <a:rPr lang="en-US" sz="2800" dirty="0"/>
              <a:t>Preventive Controls: Built into the process or system to avoid or minimize risk. Helps make process more efficient and can reduce cost of corrective actions. </a:t>
            </a:r>
          </a:p>
          <a:p>
            <a:pPr lvl="1"/>
            <a:r>
              <a:rPr lang="en-US" sz="2800" dirty="0"/>
              <a:t>Discourage Fraud</a:t>
            </a:r>
          </a:p>
          <a:p>
            <a:pPr lvl="1"/>
            <a:r>
              <a:rPr lang="en-US" sz="2800" dirty="0"/>
              <a:t>Access controls – Only individuals with approved access can perform transactions in Banner</a:t>
            </a:r>
          </a:p>
          <a:p>
            <a:pPr lvl="1"/>
            <a:r>
              <a:rPr lang="en-US" sz="2800" dirty="0"/>
              <a:t>Access to equipment </a:t>
            </a:r>
            <a:r>
              <a:rPr lang="en-US" sz="2800" dirty="0" smtClean="0"/>
              <a:t>and </a:t>
            </a:r>
            <a:r>
              <a:rPr lang="en-US" sz="2800" dirty="0"/>
              <a:t>inventories are restricted</a:t>
            </a:r>
          </a:p>
          <a:p>
            <a:pPr lvl="1"/>
            <a:r>
              <a:rPr lang="en-US" sz="2800" dirty="0"/>
              <a:t>Segregation of duties for authorizing transactions (approval), recording transactions (accounting) and handling the related access (custody)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2905" y="391886"/>
            <a:ext cx="8596668" cy="696686"/>
          </a:xfrm>
        </p:spPr>
        <p:txBody>
          <a:bodyPr/>
          <a:lstStyle/>
          <a:p>
            <a:r>
              <a:rPr lang="en-US" dirty="0" smtClean="0"/>
              <a:t>Types of Internal Controls - Preventive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9521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1447800"/>
            <a:ext cx="8825659" cy="4974771"/>
          </a:xfrm>
        </p:spPr>
        <p:txBody>
          <a:bodyPr>
            <a:normAutofit lnSpcReduction="10000"/>
          </a:bodyPr>
          <a:lstStyle/>
          <a:p>
            <a:pPr lvl="0"/>
            <a:r>
              <a:rPr lang="en-US" sz="3200" dirty="0"/>
              <a:t>Detective Controls: Provide a process assessment to identify potential issues for further review</a:t>
            </a:r>
          </a:p>
          <a:p>
            <a:pPr lvl="1"/>
            <a:r>
              <a:rPr lang="en-US" sz="3200" dirty="0"/>
              <a:t>Cash counts and bank reconciliations</a:t>
            </a:r>
          </a:p>
          <a:p>
            <a:pPr lvl="1"/>
            <a:r>
              <a:rPr lang="en-US" sz="3200" dirty="0"/>
              <a:t>Review payroll reports (review </a:t>
            </a:r>
            <a:r>
              <a:rPr lang="en-US" sz="3200" b="1" dirty="0"/>
              <a:t>your</a:t>
            </a:r>
            <a:r>
              <a:rPr lang="en-US" sz="3200" dirty="0"/>
              <a:t> payroll statement)</a:t>
            </a:r>
          </a:p>
          <a:p>
            <a:pPr lvl="1"/>
            <a:r>
              <a:rPr lang="en-US" sz="3200" dirty="0"/>
              <a:t>Review actual expenditure against budget</a:t>
            </a:r>
          </a:p>
          <a:p>
            <a:pPr lvl="1"/>
            <a:r>
              <a:rPr lang="en-US" sz="3200" dirty="0"/>
              <a:t>Physical Inventories</a:t>
            </a:r>
          </a:p>
          <a:p>
            <a:pPr lvl="1"/>
            <a:r>
              <a:rPr lang="en-US" sz="3200" dirty="0"/>
              <a:t>Audits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18457"/>
          </a:xfrm>
        </p:spPr>
        <p:txBody>
          <a:bodyPr/>
          <a:lstStyle/>
          <a:p>
            <a:r>
              <a:rPr lang="en-US" dirty="0" smtClean="0"/>
              <a:t>Types of Internal Controls - Detective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8673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0858" y="1578429"/>
            <a:ext cx="9818914" cy="4441371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To be effective, control activities must be:</a:t>
            </a:r>
          </a:p>
          <a:p>
            <a:pPr lvl="1"/>
            <a:r>
              <a:rPr lang="en-US" sz="3200" dirty="0" smtClean="0"/>
              <a:t>Appropriate</a:t>
            </a:r>
          </a:p>
          <a:p>
            <a:pPr lvl="1"/>
            <a:r>
              <a:rPr lang="en-US" sz="3200" dirty="0" smtClean="0"/>
              <a:t>Functioning consistently according to plan throughout the period</a:t>
            </a:r>
          </a:p>
          <a:p>
            <a:pPr lvl="1"/>
            <a:r>
              <a:rPr lang="en-US" sz="3200" dirty="0" smtClean="0"/>
              <a:t>Cost effective, comprehensive, reasonable; and</a:t>
            </a:r>
          </a:p>
          <a:p>
            <a:pPr lvl="1"/>
            <a:r>
              <a:rPr lang="en-US" sz="3200" dirty="0" smtClean="0"/>
              <a:t>Directly relate to the control objective</a:t>
            </a:r>
            <a:endParaRPr lang="en-US" sz="32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40229"/>
          </a:xfrm>
        </p:spPr>
        <p:txBody>
          <a:bodyPr/>
          <a:lstStyle/>
          <a:p>
            <a:r>
              <a:rPr lang="en-US" dirty="0" smtClean="0"/>
              <a:t>Components of Internal Control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391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1534887"/>
            <a:ext cx="8825659" cy="4637313"/>
          </a:xfrm>
        </p:spPr>
        <p:txBody>
          <a:bodyPr>
            <a:normAutofit/>
          </a:bodyPr>
          <a:lstStyle/>
          <a:p>
            <a:pPr lvl="0"/>
            <a:r>
              <a:rPr lang="en-US" sz="3200" b="1" dirty="0"/>
              <a:t>Inadequate knowledge of policies or governing regulations.</a:t>
            </a:r>
            <a:r>
              <a:rPr lang="en-US" sz="3200" dirty="0"/>
              <a:t> </a:t>
            </a:r>
          </a:p>
          <a:p>
            <a:pPr lvl="0"/>
            <a:r>
              <a:rPr lang="en-US" sz="3200" b="1" dirty="0"/>
              <a:t>Inadequate segregations of duties.</a:t>
            </a:r>
            <a:r>
              <a:rPr lang="en-US" sz="3200" dirty="0"/>
              <a:t> </a:t>
            </a:r>
            <a:endParaRPr lang="en-US" sz="3200" dirty="0" smtClean="0"/>
          </a:p>
          <a:p>
            <a:pPr lvl="0"/>
            <a:r>
              <a:rPr lang="en-US" sz="3200" b="1" dirty="0" smtClean="0"/>
              <a:t>Inappropriate </a:t>
            </a:r>
            <a:r>
              <a:rPr lang="en-US" sz="3200" b="1" dirty="0"/>
              <a:t>access to assets.</a:t>
            </a:r>
            <a:r>
              <a:rPr lang="en-US" sz="3200" dirty="0"/>
              <a:t> </a:t>
            </a:r>
          </a:p>
          <a:p>
            <a:pPr lvl="0"/>
            <a:r>
              <a:rPr lang="en-US" sz="3200" b="1" dirty="0"/>
              <a:t>Form over substance.</a:t>
            </a:r>
            <a:r>
              <a:rPr lang="en-US" sz="3200" dirty="0"/>
              <a:t> </a:t>
            </a:r>
            <a:endParaRPr lang="en-US" sz="3200" dirty="0" smtClean="0"/>
          </a:p>
          <a:p>
            <a:pPr lvl="0"/>
            <a:r>
              <a:rPr lang="en-US" sz="3200" b="1" dirty="0" smtClean="0"/>
              <a:t>Control </a:t>
            </a:r>
            <a:r>
              <a:rPr lang="en-US" sz="3200" b="1" dirty="0"/>
              <a:t>override.</a:t>
            </a:r>
            <a:r>
              <a:rPr lang="en-US" sz="3200" dirty="0"/>
              <a:t> </a:t>
            </a:r>
            <a:endParaRPr lang="en-US" sz="3200" dirty="0" smtClean="0"/>
          </a:p>
          <a:p>
            <a:pPr lvl="0"/>
            <a:r>
              <a:rPr lang="en-US" sz="3200" b="1" dirty="0" smtClean="0"/>
              <a:t>Inherent </a:t>
            </a:r>
            <a:r>
              <a:rPr lang="en-US" sz="3200" b="1" dirty="0"/>
              <a:t>limitations.</a:t>
            </a:r>
            <a:r>
              <a:rPr lang="en-US" sz="3200" dirty="0"/>
              <a:t>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controls don’t always work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5492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68829"/>
            <a:ext cx="10461171" cy="5356667"/>
          </a:xfrm>
        </p:spPr>
        <p:txBody>
          <a:bodyPr>
            <a:normAutofit fontScale="92500" lnSpcReduction="20000"/>
          </a:bodyPr>
          <a:lstStyle/>
          <a:p>
            <a:pPr lvl="1"/>
            <a:r>
              <a:rPr lang="en-US" sz="2600" dirty="0"/>
              <a:t>Economy and efficiency of operations…is there a better way to do the job?</a:t>
            </a:r>
          </a:p>
          <a:p>
            <a:pPr lvl="1"/>
            <a:r>
              <a:rPr lang="en-US" sz="2600" dirty="0"/>
              <a:t>Make sure you have up-to-date policies and procedures;</a:t>
            </a:r>
          </a:p>
          <a:p>
            <a:pPr lvl="1"/>
            <a:r>
              <a:rPr lang="en-US" sz="2600" dirty="0"/>
              <a:t>Ensure authorization limits are communicated within your department;</a:t>
            </a:r>
          </a:p>
          <a:p>
            <a:pPr lvl="1"/>
            <a:r>
              <a:rPr lang="en-US" sz="2600" dirty="0"/>
              <a:t>Ensure all assets (especially cash) are safeguarded at all times;</a:t>
            </a:r>
          </a:p>
          <a:p>
            <a:pPr lvl="1"/>
            <a:r>
              <a:rPr lang="en-US" sz="2600" dirty="0"/>
              <a:t>Establish document control (especially for spreadsheets);</a:t>
            </a:r>
          </a:p>
          <a:p>
            <a:pPr lvl="1"/>
            <a:r>
              <a:rPr lang="en-US" sz="2600" dirty="0"/>
              <a:t>Ensure approval signatures are visible (legible) on all required documentation;</a:t>
            </a:r>
          </a:p>
          <a:p>
            <a:pPr lvl="1"/>
            <a:r>
              <a:rPr lang="en-US" sz="2600" dirty="0"/>
              <a:t>Make sure data is only accessible by authorized personnel;</a:t>
            </a:r>
          </a:p>
          <a:p>
            <a:pPr lvl="1"/>
            <a:r>
              <a:rPr lang="en-US" sz="2600" dirty="0"/>
              <a:t>Understand your department/function’s risks;</a:t>
            </a:r>
          </a:p>
          <a:p>
            <a:pPr lvl="1"/>
            <a:r>
              <a:rPr lang="en-US" sz="2600" dirty="0" smtClean="0"/>
              <a:t>Establish </a:t>
            </a:r>
            <a:r>
              <a:rPr lang="en-US" sz="2600" dirty="0"/>
              <a:t>objectives and measures for your department/function and for major programs; and</a:t>
            </a:r>
          </a:p>
          <a:p>
            <a:pPr lvl="1"/>
            <a:r>
              <a:rPr lang="en-US" sz="2600" dirty="0"/>
              <a:t>Track performance to evaluate your success!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9105" y="326572"/>
            <a:ext cx="8596668" cy="43542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 you can do!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5611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1357644"/>
            <a:ext cx="8825659" cy="4952999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en-US" sz="2400" dirty="0" smtClean="0"/>
              <a:t>More </a:t>
            </a:r>
            <a:r>
              <a:rPr lang="en-US" sz="2400" dirty="0"/>
              <a:t>is not necessarily better</a:t>
            </a:r>
          </a:p>
          <a:p>
            <a:pPr lvl="1"/>
            <a:r>
              <a:rPr lang="en-US" sz="2400" dirty="0"/>
              <a:t>Controls that do not work together leaving holes </a:t>
            </a:r>
          </a:p>
          <a:p>
            <a:pPr lvl="1"/>
            <a:r>
              <a:rPr lang="en-US" sz="2400" dirty="0"/>
              <a:t>Cost of duplicated or inefficient controls.</a:t>
            </a:r>
          </a:p>
          <a:p>
            <a:pPr lvl="1"/>
            <a:r>
              <a:rPr lang="en-US" sz="2400" dirty="0"/>
              <a:t>Controls that do not align with the importance of the risks</a:t>
            </a:r>
          </a:p>
          <a:p>
            <a:pPr lvl="0"/>
            <a:r>
              <a:rPr lang="en-US" sz="2400" dirty="0"/>
              <a:t>Complex and poorly implemented controls </a:t>
            </a:r>
          </a:p>
          <a:p>
            <a:pPr lvl="1"/>
            <a:r>
              <a:rPr lang="en-US" sz="2400" dirty="0"/>
              <a:t>Not understood or followed </a:t>
            </a:r>
          </a:p>
          <a:p>
            <a:pPr lvl="1"/>
            <a:r>
              <a:rPr lang="en-US" sz="2400" dirty="0"/>
              <a:t>Inconsistently applied </a:t>
            </a:r>
          </a:p>
          <a:p>
            <a:pPr lvl="1"/>
            <a:r>
              <a:rPr lang="en-US" sz="2400" dirty="0"/>
              <a:t>Control effectiveness can degrade over time</a:t>
            </a:r>
          </a:p>
          <a:p>
            <a:pPr lvl="0"/>
            <a:r>
              <a:rPr lang="en-US" sz="2400" dirty="0"/>
              <a:t>No value for money</a:t>
            </a:r>
          </a:p>
          <a:p>
            <a:pPr lvl="1"/>
            <a:r>
              <a:rPr lang="en-US" sz="2400" dirty="0"/>
              <a:t>Controls cost money </a:t>
            </a:r>
          </a:p>
          <a:p>
            <a:pPr lvl="1"/>
            <a:r>
              <a:rPr lang="en-US" sz="2400" dirty="0"/>
              <a:t>Duplication of ineffective controls do not provide benefits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154954" y="1001245"/>
            <a:ext cx="45612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When looking at controls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66038"/>
            <a:ext cx="8596668" cy="772886"/>
          </a:xfrm>
        </p:spPr>
        <p:txBody>
          <a:bodyPr/>
          <a:lstStyle/>
          <a:p>
            <a:r>
              <a:rPr lang="en-US" dirty="0" smtClean="0"/>
              <a:t>Too much of a good thing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8607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1589314"/>
            <a:ext cx="8825659" cy="4419600"/>
          </a:xfrm>
        </p:spPr>
        <p:txBody>
          <a:bodyPr>
            <a:normAutofit/>
          </a:bodyPr>
          <a:lstStyle/>
          <a:p>
            <a:pPr lvl="0"/>
            <a:r>
              <a:rPr lang="en-US" sz="3200" dirty="0"/>
              <a:t>Internal control is a process; </a:t>
            </a:r>
          </a:p>
          <a:p>
            <a:pPr lvl="0"/>
            <a:r>
              <a:rPr lang="en-US" sz="3200" dirty="0" smtClean="0"/>
              <a:t>Internal </a:t>
            </a:r>
            <a:r>
              <a:rPr lang="en-US" sz="3200" dirty="0"/>
              <a:t>control is effected by people; it’s not merely policy manuals and forms but people at every level of an organization.</a:t>
            </a:r>
          </a:p>
          <a:p>
            <a:pPr lvl="0"/>
            <a:r>
              <a:rPr lang="en-US" sz="3200" dirty="0"/>
              <a:t>Internal control can be expected to only provide </a:t>
            </a:r>
            <a:r>
              <a:rPr lang="en-US" sz="3200" u="sng" dirty="0"/>
              <a:t>reasonable assurance</a:t>
            </a:r>
            <a:r>
              <a:rPr lang="en-US" sz="3200" dirty="0"/>
              <a:t>, not absolute assurance.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Important Concepts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8313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1773020"/>
          </a:xfrm>
        </p:spPr>
        <p:txBody>
          <a:bodyPr/>
          <a:lstStyle/>
          <a:p>
            <a:r>
              <a:rPr lang="en-US" dirty="0" smtClean="0"/>
              <a:t>Five Key Control Activities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4472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1) Segregation of Duties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659846"/>
            <a:ext cx="8596668" cy="3880773"/>
          </a:xfrm>
        </p:spPr>
        <p:txBody>
          <a:bodyPr>
            <a:normAutofit/>
          </a:bodyPr>
          <a:lstStyle/>
          <a:p>
            <a:pPr lvl="0"/>
            <a:r>
              <a:rPr lang="en-US" sz="3200" dirty="0"/>
              <a:t>Divide responsibilities between different employees so one individual doesn’t control all aspects of a transaction.</a:t>
            </a:r>
          </a:p>
          <a:p>
            <a:pPr lvl="0"/>
            <a:r>
              <a:rPr lang="en-US" sz="3200" dirty="0"/>
              <a:t>Reduce the opportunity for an employee to commit and conceal errors (intentional or unintentional) or perpetrate fraud.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809196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9620" y="968829"/>
            <a:ext cx="9520993" cy="5442858"/>
          </a:xfrm>
        </p:spPr>
        <p:txBody>
          <a:bodyPr>
            <a:normAutofit/>
          </a:bodyPr>
          <a:lstStyle/>
          <a:p>
            <a:r>
              <a:rPr lang="en-US" sz="2400" dirty="0" smtClean="0"/>
              <a:t>Internal Control is the operating standards we use to prevent or uncover mistakes.  </a:t>
            </a:r>
          </a:p>
          <a:p>
            <a:r>
              <a:rPr lang="en-US" sz="2400" dirty="0" smtClean="0"/>
              <a:t>It is a process designed to provide reasonable assurance regarding the achievement of objectives in the following three categories:</a:t>
            </a:r>
          </a:p>
          <a:p>
            <a:pPr lvl="1"/>
            <a:r>
              <a:rPr lang="en-US" sz="2400" dirty="0" smtClean="0"/>
              <a:t>1) </a:t>
            </a:r>
            <a:r>
              <a:rPr lang="en-US" sz="2400" b="1" dirty="0"/>
              <a:t>Effectiveness and Efficiency of Operations. </a:t>
            </a:r>
            <a:endParaRPr lang="en-US" sz="2400" b="1" dirty="0" smtClean="0"/>
          </a:p>
          <a:p>
            <a:pPr lvl="1"/>
            <a:endParaRPr lang="en-US" sz="2400" b="1" dirty="0" smtClean="0"/>
          </a:p>
          <a:p>
            <a:pPr lvl="1"/>
            <a:r>
              <a:rPr lang="en-US" sz="2400" dirty="0" smtClean="0"/>
              <a:t>2) </a:t>
            </a:r>
            <a:r>
              <a:rPr lang="en-US" sz="2400" b="1" dirty="0"/>
              <a:t>Compliance with Laws and Regulations.</a:t>
            </a:r>
            <a:r>
              <a:rPr lang="en-US" sz="2400" dirty="0"/>
              <a:t> </a:t>
            </a:r>
            <a:endParaRPr lang="en-US" sz="2400" dirty="0" smtClean="0"/>
          </a:p>
          <a:p>
            <a:pPr lvl="1"/>
            <a:endParaRPr lang="en-US" sz="2400" dirty="0" smtClean="0"/>
          </a:p>
          <a:p>
            <a:pPr lvl="1"/>
            <a:r>
              <a:rPr lang="en-US" sz="2400" dirty="0" smtClean="0"/>
              <a:t>3) </a:t>
            </a:r>
            <a:r>
              <a:rPr lang="en-US" sz="2400" b="1" dirty="0"/>
              <a:t>Reliability of Financial Reporting.</a:t>
            </a:r>
            <a:r>
              <a:rPr lang="en-US" sz="2400" dirty="0"/>
              <a:t> 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9620" y="359228"/>
            <a:ext cx="8596668" cy="609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Internal Controls Definition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7020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2) Documentation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08706" y="1534887"/>
            <a:ext cx="8596668" cy="4680856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3200" dirty="0"/>
              <a:t>Document &amp; preserve evidence to substantiate:</a:t>
            </a:r>
          </a:p>
          <a:p>
            <a:pPr lvl="0"/>
            <a:r>
              <a:rPr lang="en-US" sz="3200" dirty="0"/>
              <a:t>Critical decisions and significant events...typically involving the use, commitment, or transfer of resources.</a:t>
            </a:r>
          </a:p>
          <a:p>
            <a:pPr lvl="0"/>
            <a:r>
              <a:rPr lang="en-US" sz="3200" dirty="0"/>
              <a:t>Transactions…enables a transaction to be traced from its inception to completion</a:t>
            </a:r>
            <a:r>
              <a:rPr lang="en-US" sz="3200" dirty="0" smtClean="0"/>
              <a:t>.</a:t>
            </a:r>
          </a:p>
          <a:p>
            <a:r>
              <a:rPr lang="en-US" sz="3200" dirty="0"/>
              <a:t>Policies &amp; Procedures…documents which set forth the fundamental principles and methods that employees rely on to do their jobs.</a:t>
            </a:r>
          </a:p>
          <a:p>
            <a:pPr lvl="0"/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2480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3) Authorization and Approvals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796143"/>
            <a:ext cx="8596668" cy="4463143"/>
          </a:xfrm>
        </p:spPr>
        <p:txBody>
          <a:bodyPr/>
          <a:lstStyle/>
          <a:p>
            <a:pPr lvl="0"/>
            <a:r>
              <a:rPr lang="en-US" sz="3200" dirty="0"/>
              <a:t>Management documents and communicates which activities require approval, and by whom, based on the level of risk to the organization.</a:t>
            </a:r>
          </a:p>
          <a:p>
            <a:pPr lvl="0"/>
            <a:r>
              <a:rPr lang="en-US" sz="3200" dirty="0"/>
              <a:t>Ensure that transactions are approved and executed only by employees acting within the scope of their authority granted by management.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04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2905" y="508258"/>
            <a:ext cx="8596668" cy="1320800"/>
          </a:xfrm>
        </p:spPr>
        <p:txBody>
          <a:bodyPr/>
          <a:lstStyle/>
          <a:p>
            <a:r>
              <a:rPr lang="en-US" dirty="0" smtClean="0"/>
              <a:t>4) Security of Assets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4420" y="1529217"/>
            <a:ext cx="8596668" cy="4642983"/>
          </a:xfrm>
        </p:spPr>
        <p:txBody>
          <a:bodyPr>
            <a:normAutofit fontScale="92500"/>
          </a:bodyPr>
          <a:lstStyle/>
          <a:p>
            <a:pPr lvl="0"/>
            <a:r>
              <a:rPr lang="en-US" sz="3200" dirty="0"/>
              <a:t>Secure and restrict access to equipment, cash, inventory, confidential information, etc. to reduce the risk of loss or unauthorized use.</a:t>
            </a:r>
          </a:p>
          <a:p>
            <a:pPr lvl="0"/>
            <a:r>
              <a:rPr lang="en-US" sz="3200" dirty="0"/>
              <a:t>Perform periodic physical inventories to verify existence, quantities, location, condition, and utilization.</a:t>
            </a:r>
          </a:p>
          <a:p>
            <a:pPr lvl="0"/>
            <a:r>
              <a:rPr lang="en-US" sz="3200" dirty="0"/>
              <a:t>Base the level of security on the vulnerability of items being secured, the likelihood of loss, and the potential impact should a loss occur.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00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5) Reconciliation and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360715"/>
            <a:ext cx="8596668" cy="4680648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en-US" sz="3200" dirty="0"/>
              <a:t>Examine transactions, information, and events to verify accuracy, completeness, appropriateness, and compliance.</a:t>
            </a:r>
          </a:p>
          <a:p>
            <a:pPr lvl="0"/>
            <a:r>
              <a:rPr lang="en-US" sz="3200" dirty="0"/>
              <a:t>Base level of review on materiality, risk, and overall importance to organization’s objectives.</a:t>
            </a:r>
          </a:p>
          <a:p>
            <a:pPr lvl="0"/>
            <a:r>
              <a:rPr lang="en-US" sz="3200" dirty="0"/>
              <a:t>Ensure frequency is adequate enough to detect and act upon questionable activities in a timely manner.</a:t>
            </a:r>
          </a:p>
          <a:p>
            <a:endParaRPr lang="en-US" sz="3200" dirty="0" smtClean="0"/>
          </a:p>
          <a:p>
            <a:pPr marL="0" indent="0">
              <a:buNone/>
            </a:pPr>
            <a:r>
              <a:rPr lang="en-US" sz="3200" dirty="0" smtClean="0"/>
              <a:t>Timing </a:t>
            </a:r>
            <a:r>
              <a:rPr lang="en-US" sz="3200" dirty="0"/>
              <a:t>of reconciliations and monitoring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6517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31231" y="2233127"/>
            <a:ext cx="4869953" cy="1359160"/>
          </a:xfrm>
        </p:spPr>
        <p:txBody>
          <a:bodyPr>
            <a:noAutofit/>
          </a:bodyPr>
          <a:lstStyle/>
          <a:p>
            <a:pPr algn="ctr"/>
            <a:r>
              <a:rPr lang="en-US" sz="7200" dirty="0" smtClean="0"/>
              <a:t>Ethics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4130750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36645"/>
          </a:xfrm>
        </p:spPr>
        <p:txBody>
          <a:bodyPr/>
          <a:lstStyle/>
          <a:p>
            <a:r>
              <a:rPr lang="en-US" dirty="0" smtClean="0"/>
              <a:t>Manual of Policies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679511"/>
            <a:ext cx="8596668" cy="4361852"/>
          </a:xfrm>
        </p:spPr>
        <p:txBody>
          <a:bodyPr>
            <a:normAutofit/>
          </a:bodyPr>
          <a:lstStyle/>
          <a:p>
            <a:pPr marL="428625" indent="-428625">
              <a:buFont typeface="Arial" panose="020B0604020202020204" pitchFamily="34" charset="0"/>
              <a:buChar char="•"/>
            </a:pPr>
            <a:r>
              <a:rPr lang="en-US" sz="3200" b="1" dirty="0">
                <a:latin typeface="Andalus" panose="02020603050405020304" pitchFamily="18" charset="-78"/>
                <a:cs typeface="Andalus" panose="02020603050405020304" pitchFamily="18" charset="-78"/>
              </a:rPr>
              <a:t>Policy 4000, Code of Ethics Policy Statement</a:t>
            </a:r>
          </a:p>
          <a:p>
            <a:pPr marL="428625" indent="-428625">
              <a:buFont typeface="Arial" panose="020B0604020202020204" pitchFamily="34" charset="0"/>
              <a:buChar char="•"/>
            </a:pPr>
            <a:r>
              <a:rPr lang="en-US" sz="3200" b="1" dirty="0">
                <a:latin typeface="Andalus" panose="02020603050405020304" pitchFamily="18" charset="-78"/>
                <a:cs typeface="Andalus" panose="02020603050405020304" pitchFamily="18" charset="-78"/>
              </a:rPr>
              <a:t>Policy 4001, Code of Professional Ethics for </a:t>
            </a:r>
            <a:r>
              <a:rPr lang="en-US" sz="32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the Administration</a:t>
            </a:r>
            <a:r>
              <a:rPr lang="en-US" sz="3200" b="1" dirty="0">
                <a:latin typeface="Andalus" panose="02020603050405020304" pitchFamily="18" charset="-78"/>
                <a:cs typeface="Andalus" panose="02020603050405020304" pitchFamily="18" charset="-78"/>
              </a:rPr>
              <a:t>, Faculty and </a:t>
            </a:r>
            <a:r>
              <a:rPr lang="en-US" sz="32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Staff</a:t>
            </a:r>
          </a:p>
          <a:p>
            <a:pPr marL="428625" indent="-428625">
              <a:buFont typeface="Arial" panose="020B0604020202020204" pitchFamily="34" charset="0"/>
              <a:buChar char="•"/>
            </a:pPr>
            <a:r>
              <a:rPr lang="en-US" sz="32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Policy </a:t>
            </a:r>
            <a:r>
              <a:rPr lang="en-US" sz="3200" b="1" dirty="0">
                <a:latin typeface="Andalus" panose="02020603050405020304" pitchFamily="18" charset="-78"/>
                <a:cs typeface="Andalus" panose="02020603050405020304" pitchFamily="18" charset="-78"/>
              </a:rPr>
              <a:t>4204, Reporting Suspected or Known Fraud, Abuse and Other </a:t>
            </a:r>
            <a:r>
              <a:rPr lang="en-US" sz="32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Improprieties</a:t>
            </a:r>
          </a:p>
          <a:p>
            <a:pPr marL="428625" indent="-428625">
              <a:buFont typeface="Arial" panose="020B0604020202020204" pitchFamily="34" charset="0"/>
              <a:buChar char="•"/>
            </a:pPr>
            <a:r>
              <a:rPr lang="en-US" sz="3200" b="1" dirty="0">
                <a:latin typeface="Andalus" panose="02020603050405020304" pitchFamily="18" charset="-78"/>
                <a:cs typeface="Andalus" panose="02020603050405020304" pitchFamily="18" charset="-78"/>
              </a:rPr>
              <a:t>Policy 4901, Standards of Conduct</a:t>
            </a:r>
          </a:p>
          <a:p>
            <a:pPr marL="0" indent="0">
              <a:buNone/>
            </a:pPr>
            <a:endParaRPr lang="en-US" sz="3200" b="1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8905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800" dirty="0"/>
              <a:t>Provides management with confidence that the entity is operating according to standards which are monitored-someone is watching.</a:t>
            </a:r>
          </a:p>
          <a:p>
            <a:pPr lvl="0"/>
            <a:r>
              <a:rPr lang="en-US" sz="2800" dirty="0"/>
              <a:t>Indicates to staff that what they are doing is important and that QUALITY is important.</a:t>
            </a:r>
          </a:p>
          <a:p>
            <a:pPr lvl="0"/>
            <a:r>
              <a:rPr lang="en-US" sz="2800" dirty="0"/>
              <a:t>Sends a signal that certain behaviors will not be tolerated.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Real world Summary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Why </a:t>
            </a:r>
            <a:r>
              <a:rPr lang="en-US" dirty="0"/>
              <a:t>Internal Controls are Important</a:t>
            </a:r>
          </a:p>
        </p:txBody>
      </p:sp>
    </p:spTree>
    <p:extLst>
      <p:ext uri="{BB962C8B-B14F-4D97-AF65-F5344CB8AC3E}">
        <p14:creationId xmlns:p14="http://schemas.microsoft.com/office/powerpoint/2010/main" val="2641301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2811" y="1808841"/>
            <a:ext cx="7216160" cy="3764643"/>
          </a:xfrm>
        </p:spPr>
        <p:txBody>
          <a:bodyPr/>
          <a:lstStyle/>
          <a:p>
            <a:r>
              <a:rPr lang="en-US" sz="3200" dirty="0" smtClean="0"/>
              <a:t>What do you worry about going wrong?</a:t>
            </a:r>
          </a:p>
          <a:p>
            <a:r>
              <a:rPr lang="en-US" sz="3200" dirty="0" smtClean="0"/>
              <a:t>What steps have you been taken to assure it doesn’t?</a:t>
            </a:r>
          </a:p>
          <a:p>
            <a:r>
              <a:rPr lang="en-US" sz="3200" dirty="0" smtClean="0"/>
              <a:t>How do you know things are under control?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Internal Controls are Common Sense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2317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110344"/>
            <a:ext cx="8741229" cy="5127170"/>
          </a:xfrm>
        </p:spPr>
        <p:txBody>
          <a:bodyPr>
            <a:noAutofit/>
          </a:bodyPr>
          <a:lstStyle/>
          <a:p>
            <a:r>
              <a:rPr lang="en-US" sz="3200" dirty="0" smtClean="0"/>
              <a:t>Risk Assessment</a:t>
            </a:r>
          </a:p>
          <a:p>
            <a:pPr lvl="1"/>
            <a:r>
              <a:rPr lang="en-US" sz="3000" dirty="0" smtClean="0"/>
              <a:t>Departmental &amp; College wide</a:t>
            </a:r>
          </a:p>
          <a:p>
            <a:pPr lvl="2"/>
            <a:r>
              <a:rPr lang="en-US" sz="2800" dirty="0" smtClean="0"/>
              <a:t>Asses Risk by the</a:t>
            </a:r>
          </a:p>
          <a:p>
            <a:pPr lvl="3"/>
            <a:r>
              <a:rPr lang="en-US" sz="2600" dirty="0" smtClean="0"/>
              <a:t>Likelihood of Occurrence</a:t>
            </a:r>
          </a:p>
          <a:p>
            <a:pPr lvl="3"/>
            <a:r>
              <a:rPr lang="en-US" sz="2600" dirty="0" smtClean="0"/>
              <a:t>Potential Impact</a:t>
            </a:r>
          </a:p>
          <a:p>
            <a:pPr lvl="1"/>
            <a:endParaRPr lang="en-US" sz="3000" dirty="0" smtClean="0"/>
          </a:p>
          <a:p>
            <a:r>
              <a:rPr lang="en-US" sz="3200" dirty="0" smtClean="0"/>
              <a:t>Internal Controls</a:t>
            </a:r>
          </a:p>
          <a:p>
            <a:pPr lvl="1"/>
            <a:r>
              <a:rPr lang="en-US" sz="3000" dirty="0" smtClean="0"/>
              <a:t>Mitigate Risk identified</a:t>
            </a:r>
          </a:p>
          <a:p>
            <a:pPr lvl="1"/>
            <a:endParaRPr lang="en-US" sz="30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7331" y="359229"/>
            <a:ext cx="8596668" cy="751114"/>
          </a:xfrm>
        </p:spPr>
        <p:txBody>
          <a:bodyPr/>
          <a:lstStyle/>
          <a:p>
            <a:r>
              <a:rPr lang="en-US" dirty="0" smtClean="0"/>
              <a:t>Risk and Internal Controls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8874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1426029"/>
            <a:ext cx="9480389" cy="5007427"/>
          </a:xfrm>
        </p:spPr>
        <p:txBody>
          <a:bodyPr>
            <a:normAutofit/>
          </a:bodyPr>
          <a:lstStyle/>
          <a:p>
            <a:r>
              <a:rPr lang="en-US" sz="3200" dirty="0" smtClean="0"/>
              <a:t>Lack of segregation of duties</a:t>
            </a:r>
          </a:p>
          <a:p>
            <a:r>
              <a:rPr lang="en-US" sz="3200" dirty="0" smtClean="0"/>
              <a:t>Too much trust	</a:t>
            </a:r>
          </a:p>
          <a:p>
            <a:r>
              <a:rPr lang="en-US" sz="3200" dirty="0" smtClean="0"/>
              <a:t>No Follow-up when things appear “questionable” or “not reasonable”</a:t>
            </a:r>
          </a:p>
          <a:p>
            <a:r>
              <a:rPr lang="en-US" sz="3200" dirty="0" smtClean="0"/>
              <a:t>Lack of control over cash/petty cash</a:t>
            </a:r>
          </a:p>
          <a:p>
            <a:r>
              <a:rPr lang="en-US" sz="3200" dirty="0" smtClean="0"/>
              <a:t>Lack of control over purchasing of materials/supplies</a:t>
            </a:r>
          </a:p>
          <a:p>
            <a:r>
              <a:rPr lang="en-US" sz="3200" dirty="0" smtClean="0"/>
              <a:t>Lack of knowledge of policies and procedures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9363" y="337457"/>
            <a:ext cx="8596668" cy="707571"/>
          </a:xfrm>
        </p:spPr>
        <p:txBody>
          <a:bodyPr/>
          <a:lstStyle/>
          <a:p>
            <a:r>
              <a:rPr lang="en-US" dirty="0" smtClean="0"/>
              <a:t>Conditions that Increase risk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1494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1469571"/>
            <a:ext cx="9567475" cy="4648200"/>
          </a:xfrm>
        </p:spPr>
        <p:txBody>
          <a:bodyPr>
            <a:noAutofit/>
          </a:bodyPr>
          <a:lstStyle/>
          <a:p>
            <a:r>
              <a:rPr lang="en-US" sz="3200" dirty="0" smtClean="0"/>
              <a:t>What can go wrong in your department?</a:t>
            </a:r>
          </a:p>
          <a:p>
            <a:pPr lvl="1"/>
            <a:r>
              <a:rPr lang="en-US" sz="3200" dirty="0" smtClean="0"/>
              <a:t>Fire breaks out</a:t>
            </a:r>
          </a:p>
          <a:p>
            <a:pPr lvl="1"/>
            <a:r>
              <a:rPr lang="en-US" sz="3200" dirty="0" smtClean="0"/>
              <a:t>Banner/Jagnet goes down </a:t>
            </a:r>
          </a:p>
          <a:p>
            <a:pPr lvl="1"/>
            <a:r>
              <a:rPr lang="en-US" sz="3200" dirty="0" smtClean="0"/>
              <a:t>Key employees call in sick</a:t>
            </a:r>
          </a:p>
          <a:p>
            <a:pPr lvl="1"/>
            <a:r>
              <a:rPr lang="en-US" sz="3200" dirty="0" smtClean="0"/>
              <a:t>Media becomes aware of P-card fraud</a:t>
            </a:r>
          </a:p>
          <a:p>
            <a:pPr lvl="1"/>
            <a:r>
              <a:rPr lang="en-US" sz="3200" dirty="0" smtClean="0"/>
              <a:t>Cash missing from departmental funds</a:t>
            </a:r>
          </a:p>
          <a:p>
            <a:pPr lvl="1"/>
            <a:r>
              <a:rPr lang="en-US" sz="3200" dirty="0" smtClean="0"/>
              <a:t>Faculty hires family member inappropriately</a:t>
            </a:r>
            <a:endParaRPr lang="en-US" sz="32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3020" y="424543"/>
            <a:ext cx="8596668" cy="707571"/>
          </a:xfrm>
        </p:spPr>
        <p:txBody>
          <a:bodyPr/>
          <a:lstStyle/>
          <a:p>
            <a:r>
              <a:rPr lang="en-US" dirty="0" smtClean="0"/>
              <a:t>Risks and Internal Controls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7064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1436915"/>
            <a:ext cx="8825659" cy="4702628"/>
          </a:xfrm>
        </p:spPr>
        <p:txBody>
          <a:bodyPr>
            <a:normAutofit/>
          </a:bodyPr>
          <a:lstStyle/>
          <a:p>
            <a:r>
              <a:rPr lang="en-US" sz="3200" dirty="0" smtClean="0"/>
              <a:t>Federal Compliance – All types</a:t>
            </a:r>
          </a:p>
          <a:p>
            <a:r>
              <a:rPr lang="en-US" sz="3200" dirty="0" smtClean="0"/>
              <a:t>Information Technology – Security, privacy and access</a:t>
            </a:r>
          </a:p>
          <a:p>
            <a:r>
              <a:rPr lang="en-US" sz="3200" dirty="0" smtClean="0"/>
              <a:t>Disaster Planning / Recovery</a:t>
            </a:r>
          </a:p>
          <a:p>
            <a:r>
              <a:rPr lang="en-US" sz="3200" dirty="0" smtClean="0"/>
              <a:t>Student / Faculty/ Employment Safety</a:t>
            </a:r>
          </a:p>
          <a:p>
            <a:r>
              <a:rPr lang="en-US" sz="3200" dirty="0" smtClean="0"/>
              <a:t>Facilities and Construction Management</a:t>
            </a:r>
            <a:endParaRPr lang="en-US" sz="32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Risk Areas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8214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idx="1"/>
          </p:nvPr>
        </p:nvSpPr>
        <p:spPr>
          <a:xfrm>
            <a:off x="849086" y="1175657"/>
            <a:ext cx="9131527" cy="5127171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Controls can either be automated or manual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800" b="1" dirty="0" smtClean="0"/>
              <a:t>Automated Controls </a:t>
            </a:r>
            <a:r>
              <a:rPr lang="en-US" sz="2800" dirty="0" smtClean="0"/>
              <a:t>– Incorporated into applications logic/algorithms</a:t>
            </a:r>
          </a:p>
          <a:p>
            <a:pPr lvl="1"/>
            <a:r>
              <a:rPr lang="en-US" sz="2800" dirty="0" smtClean="0"/>
              <a:t>Example: System automatically searches for a matching PO 	before paying an invoice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800" b="1" dirty="0" smtClean="0"/>
              <a:t>Manual Controls </a:t>
            </a:r>
            <a:r>
              <a:rPr lang="en-US" sz="2800" dirty="0" smtClean="0"/>
              <a:t>– Performed by individuals outside of the system or application</a:t>
            </a:r>
          </a:p>
          <a:p>
            <a:pPr lvl="1"/>
            <a:r>
              <a:rPr lang="en-US" sz="2800" dirty="0" smtClean="0"/>
              <a:t>Example: Supervisor’s signature on Expense Reports</a:t>
            </a:r>
            <a:endParaRPr lang="en-US" sz="2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963" y="261257"/>
            <a:ext cx="8596668" cy="821772"/>
          </a:xfrm>
        </p:spPr>
        <p:txBody>
          <a:bodyPr/>
          <a:lstStyle/>
          <a:p>
            <a:r>
              <a:rPr lang="en-US" dirty="0" smtClean="0"/>
              <a:t>Types of Internal Controls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2630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2780</TotalTime>
  <Words>1164</Words>
  <Application>Microsoft Office PowerPoint</Application>
  <PresentationFormat>Widescreen</PresentationFormat>
  <Paragraphs>174</Paragraphs>
  <Slides>25</Slides>
  <Notes>23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2" baseType="lpstr">
      <vt:lpstr>Andalus</vt:lpstr>
      <vt:lpstr>Arial</vt:lpstr>
      <vt:lpstr>Calibri</vt:lpstr>
      <vt:lpstr>Trebuchet MS</vt:lpstr>
      <vt:lpstr>Wingdings</vt:lpstr>
      <vt:lpstr>Wingdings 3</vt:lpstr>
      <vt:lpstr>Facet</vt:lpstr>
      <vt:lpstr>Internal Controls  and  Ethics</vt:lpstr>
      <vt:lpstr>Internal Controls Definition</vt:lpstr>
      <vt:lpstr>Real world Summary  Why Internal Controls are Important</vt:lpstr>
      <vt:lpstr>Internal Controls are Common Sense</vt:lpstr>
      <vt:lpstr>Risk and Internal Controls</vt:lpstr>
      <vt:lpstr>Conditions that Increase risk</vt:lpstr>
      <vt:lpstr>Risks and Internal Controls</vt:lpstr>
      <vt:lpstr>Key Risk Areas</vt:lpstr>
      <vt:lpstr>Types of Internal Controls</vt:lpstr>
      <vt:lpstr>Types of Internal Controls </vt:lpstr>
      <vt:lpstr>Types of Internal Controls - Preventive</vt:lpstr>
      <vt:lpstr>Types of Internal Controls - Detective</vt:lpstr>
      <vt:lpstr>Components of Internal Control</vt:lpstr>
      <vt:lpstr>Why controls don’t always work</vt:lpstr>
      <vt:lpstr>What you can do!</vt:lpstr>
      <vt:lpstr>Too much of a good thing</vt:lpstr>
      <vt:lpstr>Important Concepts</vt:lpstr>
      <vt:lpstr>Five Key Control Activities</vt:lpstr>
      <vt:lpstr>1) Segregation of Duties</vt:lpstr>
      <vt:lpstr>2) Documentation</vt:lpstr>
      <vt:lpstr>3) Authorization and Approvals</vt:lpstr>
      <vt:lpstr>4) Security of Assets</vt:lpstr>
      <vt:lpstr>5) Reconciliation and Review</vt:lpstr>
      <vt:lpstr>Ethics</vt:lpstr>
      <vt:lpstr>Manual of Policies</vt:lpstr>
    </vt:vector>
  </TitlesOfParts>
  <Company>South Texas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Internal Controls  and  Best Practice</dc:title>
  <dc:creator>Katarina Bugariu</dc:creator>
  <cp:lastModifiedBy>Jose Salinas</cp:lastModifiedBy>
  <cp:revision>191</cp:revision>
  <cp:lastPrinted>2018-08-09T20:35:51Z</cp:lastPrinted>
  <dcterms:created xsi:type="dcterms:W3CDTF">2016-02-16T14:34:12Z</dcterms:created>
  <dcterms:modified xsi:type="dcterms:W3CDTF">2018-08-28T19:40:40Z</dcterms:modified>
</cp:coreProperties>
</file>